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medvedc1\data\Property%20Management%20Team\Reports\MONTHLY\2018\Rent%20Growth%20Report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2017 Rent Growth</a:t>
            </a:r>
          </a:p>
        </c:rich>
      </c:tx>
      <c:layout>
        <c:manualLayout>
          <c:xMode val="edge"/>
          <c:yMode val="edge"/>
          <c:x val="0.38911111111111107"/>
          <c:y val="3.70370370370370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Market Growth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Sheet1!$A$2:$A$36</c:f>
              <c:strCache>
                <c:ptCount val="35"/>
                <c:pt idx="0">
                  <c:v>ABCI</c:v>
                </c:pt>
                <c:pt idx="1">
                  <c:v>ABCII</c:v>
                </c:pt>
                <c:pt idx="2">
                  <c:v>APP</c:v>
                </c:pt>
                <c:pt idx="3">
                  <c:v>TAA</c:v>
                </c:pt>
                <c:pt idx="4">
                  <c:v>DFW</c:v>
                </c:pt>
                <c:pt idx="5">
                  <c:v>ATC</c:v>
                </c:pt>
                <c:pt idx="6">
                  <c:v>ASA</c:v>
                </c:pt>
                <c:pt idx="7">
                  <c:v>BHP</c:v>
                </c:pt>
                <c:pt idx="8">
                  <c:v>Austin</c:v>
                </c:pt>
                <c:pt idx="9">
                  <c:v>AOD</c:v>
                </c:pt>
                <c:pt idx="10">
                  <c:v>SCA</c:v>
                </c:pt>
                <c:pt idx="11">
                  <c:v>Corpus</c:v>
                </c:pt>
                <c:pt idx="12">
                  <c:v>LDP</c:v>
                </c:pt>
                <c:pt idx="13">
                  <c:v>WF, TX</c:v>
                </c:pt>
                <c:pt idx="14">
                  <c:v>AJH</c:v>
                </c:pt>
                <c:pt idx="15">
                  <c:v>BBP</c:v>
                </c:pt>
                <c:pt idx="16">
                  <c:v>BR, LA</c:v>
                </c:pt>
                <c:pt idx="17">
                  <c:v>TTMI</c:v>
                </c:pt>
                <c:pt idx="18">
                  <c:v>TTMII</c:v>
                </c:pt>
                <c:pt idx="19">
                  <c:v>TTMIII</c:v>
                </c:pt>
                <c:pt idx="20">
                  <c:v>AWN</c:v>
                </c:pt>
                <c:pt idx="21">
                  <c:v>VEP</c:v>
                </c:pt>
                <c:pt idx="22">
                  <c:v>NOLA</c:v>
                </c:pt>
                <c:pt idx="23">
                  <c:v>PAL</c:v>
                </c:pt>
                <c:pt idx="24">
                  <c:v>GAP</c:v>
                </c:pt>
                <c:pt idx="25">
                  <c:v>ABX</c:v>
                </c:pt>
                <c:pt idx="26">
                  <c:v>Lafayette</c:v>
                </c:pt>
                <c:pt idx="27">
                  <c:v>MOP</c:v>
                </c:pt>
                <c:pt idx="28">
                  <c:v>MOP II</c:v>
                </c:pt>
                <c:pt idx="29">
                  <c:v>St. Louis</c:v>
                </c:pt>
                <c:pt idx="30">
                  <c:v>PHR</c:v>
                </c:pt>
                <c:pt idx="31">
                  <c:v>N. Dakota</c:v>
                </c:pt>
                <c:pt idx="32">
                  <c:v>AMH M</c:v>
                </c:pt>
                <c:pt idx="33">
                  <c:v>HUD</c:v>
                </c:pt>
                <c:pt idx="34">
                  <c:v>Company</c:v>
                </c:pt>
              </c:strCache>
            </c:strRef>
          </c:cat>
          <c:val>
            <c:numRef>
              <c:f>Sheet1!$B$2:$B$36</c:f>
              <c:numCache>
                <c:formatCode>0%</c:formatCode>
                <c:ptCount val="35"/>
                <c:pt idx="0">
                  <c:v>4.424778761061951E-2</c:v>
                </c:pt>
                <c:pt idx="1">
                  <c:v>4.854368932038839E-2</c:v>
                </c:pt>
                <c:pt idx="2">
                  <c:v>7.0000000000000062E-2</c:v>
                </c:pt>
                <c:pt idx="3">
                  <c:v>6.0000000000000053E-2</c:v>
                </c:pt>
                <c:pt idx="4">
                  <c:v>5.528846153846164E-2</c:v>
                </c:pt>
                <c:pt idx="5">
                  <c:v>-2.7397260273972629E-2</c:v>
                </c:pt>
                <c:pt idx="6">
                  <c:v>-5.1282051282051329E-2</c:v>
                </c:pt>
                <c:pt idx="7">
                  <c:v>1.6759776536312863E-2</c:v>
                </c:pt>
                <c:pt idx="8">
                  <c:v>-1.8711018711018865E-2</c:v>
                </c:pt>
                <c:pt idx="9">
                  <c:v>0</c:v>
                </c:pt>
                <c:pt idx="10">
                  <c:v>-4.3859649122806862E-2</c:v>
                </c:pt>
                <c:pt idx="11">
                  <c:v>-2.0491803278688454E-2</c:v>
                </c:pt>
                <c:pt idx="12">
                  <c:v>0</c:v>
                </c:pt>
                <c:pt idx="13">
                  <c:v>-1.1415525114155211E-2</c:v>
                </c:pt>
                <c:pt idx="14">
                  <c:v>-2.4000000000000021E-2</c:v>
                </c:pt>
                <c:pt idx="15">
                  <c:v>0</c:v>
                </c:pt>
                <c:pt idx="16">
                  <c:v>-1.3215859030836918E-2</c:v>
                </c:pt>
                <c:pt idx="17">
                  <c:v>3.5971223021582767E-2</c:v>
                </c:pt>
                <c:pt idx="18">
                  <c:v>-1.4184397163120581E-2</c:v>
                </c:pt>
                <c:pt idx="19">
                  <c:v>4.5801526717557293E-2</c:v>
                </c:pt>
                <c:pt idx="20">
                  <c:v>7.6923076923076983E-2</c:v>
                </c:pt>
                <c:pt idx="21">
                  <c:v>3.4188034188034219E-2</c:v>
                </c:pt>
                <c:pt idx="22">
                  <c:v>3.3227848101266035E-2</c:v>
                </c:pt>
                <c:pt idx="23">
                  <c:v>4.1237113402061897E-2</c:v>
                </c:pt>
                <c:pt idx="24">
                  <c:v>3.7735849056603807E-2</c:v>
                </c:pt>
                <c:pt idx="25">
                  <c:v>1.0416666666666676E-2</c:v>
                </c:pt>
                <c:pt idx="26">
                  <c:v>3.0100334448160449E-2</c:v>
                </c:pt>
                <c:pt idx="27">
                  <c:v>-4.035874439461877E-2</c:v>
                </c:pt>
                <c:pt idx="28">
                  <c:v>0</c:v>
                </c:pt>
                <c:pt idx="29">
                  <c:v>1.1210762331838525E-2</c:v>
                </c:pt>
                <c:pt idx="30">
                  <c:v>-5.0000000000000044E-2</c:v>
                </c:pt>
                <c:pt idx="31">
                  <c:v>-0.05</c:v>
                </c:pt>
                <c:pt idx="32">
                  <c:v>2.3809523809523832E-2</c:v>
                </c:pt>
                <c:pt idx="33">
                  <c:v>2.3809523809523832E-2</c:v>
                </c:pt>
                <c:pt idx="34">
                  <c:v>-2.9411764705882617E-3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8C-40F2-9B9A-E4046B2CD62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Effective Growth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Sheet1!$A$2:$A$36</c:f>
              <c:strCache>
                <c:ptCount val="35"/>
                <c:pt idx="0">
                  <c:v>ABCI</c:v>
                </c:pt>
                <c:pt idx="1">
                  <c:v>ABCII</c:v>
                </c:pt>
                <c:pt idx="2">
                  <c:v>APP</c:v>
                </c:pt>
                <c:pt idx="3">
                  <c:v>TAA</c:v>
                </c:pt>
                <c:pt idx="4">
                  <c:v>DFW</c:v>
                </c:pt>
                <c:pt idx="5">
                  <c:v>ATC</c:v>
                </c:pt>
                <c:pt idx="6">
                  <c:v>ASA</c:v>
                </c:pt>
                <c:pt idx="7">
                  <c:v>BHP</c:v>
                </c:pt>
                <c:pt idx="8">
                  <c:v>Austin</c:v>
                </c:pt>
                <c:pt idx="9">
                  <c:v>AOD</c:v>
                </c:pt>
                <c:pt idx="10">
                  <c:v>SCA</c:v>
                </c:pt>
                <c:pt idx="11">
                  <c:v>Corpus</c:v>
                </c:pt>
                <c:pt idx="12">
                  <c:v>LDP</c:v>
                </c:pt>
                <c:pt idx="13">
                  <c:v>WF, TX</c:v>
                </c:pt>
                <c:pt idx="14">
                  <c:v>AJH</c:v>
                </c:pt>
                <c:pt idx="15">
                  <c:v>BBP</c:v>
                </c:pt>
                <c:pt idx="16">
                  <c:v>BR, LA</c:v>
                </c:pt>
                <c:pt idx="17">
                  <c:v>TTMI</c:v>
                </c:pt>
                <c:pt idx="18">
                  <c:v>TTMII</c:v>
                </c:pt>
                <c:pt idx="19">
                  <c:v>TTMIII</c:v>
                </c:pt>
                <c:pt idx="20">
                  <c:v>AWN</c:v>
                </c:pt>
                <c:pt idx="21">
                  <c:v>VEP</c:v>
                </c:pt>
                <c:pt idx="22">
                  <c:v>NOLA</c:v>
                </c:pt>
                <c:pt idx="23">
                  <c:v>PAL</c:v>
                </c:pt>
                <c:pt idx="24">
                  <c:v>GAP</c:v>
                </c:pt>
                <c:pt idx="25">
                  <c:v>ABX</c:v>
                </c:pt>
                <c:pt idx="26">
                  <c:v>Lafayette</c:v>
                </c:pt>
                <c:pt idx="27">
                  <c:v>MOP</c:v>
                </c:pt>
                <c:pt idx="28">
                  <c:v>MOP II</c:v>
                </c:pt>
                <c:pt idx="29">
                  <c:v>St. Louis</c:v>
                </c:pt>
                <c:pt idx="30">
                  <c:v>PHR</c:v>
                </c:pt>
                <c:pt idx="31">
                  <c:v>N. Dakota</c:v>
                </c:pt>
                <c:pt idx="32">
                  <c:v>AMH M</c:v>
                </c:pt>
                <c:pt idx="33">
                  <c:v>HUD</c:v>
                </c:pt>
                <c:pt idx="34">
                  <c:v>Company</c:v>
                </c:pt>
              </c:strCache>
            </c:strRef>
          </c:cat>
          <c:val>
            <c:numRef>
              <c:f>Sheet1!$C$2:$C$36</c:f>
              <c:numCache>
                <c:formatCode>0%</c:formatCode>
                <c:ptCount val="35"/>
                <c:pt idx="0">
                  <c:v>4.6728971962616862E-2</c:v>
                </c:pt>
                <c:pt idx="1">
                  <c:v>4.1666666666666706E-2</c:v>
                </c:pt>
                <c:pt idx="2">
                  <c:v>4.1666666666666706E-2</c:v>
                </c:pt>
                <c:pt idx="3">
                  <c:v>3.0927835051546421E-2</c:v>
                </c:pt>
                <c:pt idx="4">
                  <c:v>4.0404040404040442E-2</c:v>
                </c:pt>
                <c:pt idx="5">
                  <c:v>2.9629629629629489E-2</c:v>
                </c:pt>
                <c:pt idx="6">
                  <c:v>1.3793103448275874E-2</c:v>
                </c:pt>
                <c:pt idx="7">
                  <c:v>2.3529411764705903E-2</c:v>
                </c:pt>
                <c:pt idx="8">
                  <c:v>2.2222222222222143E-2</c:v>
                </c:pt>
                <c:pt idx="9">
                  <c:v>-1.5748031496063006E-2</c:v>
                </c:pt>
                <c:pt idx="10">
                  <c:v>-3.6036036036036063E-2</c:v>
                </c:pt>
                <c:pt idx="11">
                  <c:v>-2.5210084033613283E-2</c:v>
                </c:pt>
                <c:pt idx="12">
                  <c:v>4.3956043956043869E-2</c:v>
                </c:pt>
                <c:pt idx="13">
                  <c:v>4.7619047619048716E-3</c:v>
                </c:pt>
                <c:pt idx="14">
                  <c:v>3.4188034188034219E-2</c:v>
                </c:pt>
                <c:pt idx="15">
                  <c:v>4.1237113402061897E-2</c:v>
                </c:pt>
                <c:pt idx="16">
                  <c:v>3.7383177570093497E-2</c:v>
                </c:pt>
                <c:pt idx="17">
                  <c:v>2.9629629629629489E-2</c:v>
                </c:pt>
                <c:pt idx="18">
                  <c:v>0</c:v>
                </c:pt>
                <c:pt idx="19">
                  <c:v>2.3255813953488393E-2</c:v>
                </c:pt>
                <c:pt idx="20">
                  <c:v>5.0505050505050553E-2</c:v>
                </c:pt>
                <c:pt idx="21">
                  <c:v>4.5454545454545289E-2</c:v>
                </c:pt>
                <c:pt idx="22">
                  <c:v>2.7732463295269186E-2</c:v>
                </c:pt>
                <c:pt idx="23">
                  <c:v>0</c:v>
                </c:pt>
                <c:pt idx="24">
                  <c:v>0</c:v>
                </c:pt>
                <c:pt idx="25">
                  <c:v>2.1505376344085919E-2</c:v>
                </c:pt>
                <c:pt idx="26">
                  <c:v>6.7114093959731976E-3</c:v>
                </c:pt>
                <c:pt idx="27">
                  <c:v>4.6511627906977819E-3</c:v>
                </c:pt>
                <c:pt idx="28">
                  <c:v>3.1249999999999927E-2</c:v>
                </c:pt>
                <c:pt idx="29">
                  <c:v>3.9534883720930426E-2</c:v>
                </c:pt>
                <c:pt idx="30">
                  <c:v>-9.917355371900817E-2</c:v>
                </c:pt>
                <c:pt idx="31">
                  <c:v>-0.1</c:v>
                </c:pt>
                <c:pt idx="32">
                  <c:v>2.5316455696202552E-2</c:v>
                </c:pt>
                <c:pt idx="33">
                  <c:v>2.5316455696202552E-2</c:v>
                </c:pt>
                <c:pt idx="34">
                  <c:v>8.729241438043607E-3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8C-40F2-9B9A-E4046B2CD6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4332704"/>
        <c:axId val="454332376"/>
      </c:barChart>
      <c:catAx>
        <c:axId val="454332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4332376"/>
        <c:crosses val="autoZero"/>
        <c:auto val="1"/>
        <c:lblAlgn val="ctr"/>
        <c:lblOffset val="100"/>
        <c:noMultiLvlLbl val="0"/>
      </c:catAx>
      <c:valAx>
        <c:axId val="454332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4332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2018 Rent Growth</a:t>
            </a:r>
          </a:p>
        </c:rich>
      </c:tx>
      <c:layout>
        <c:manualLayout>
          <c:xMode val="edge"/>
          <c:yMode val="edge"/>
          <c:x val="0.38771058029511013"/>
          <c:y val="9.25925925925925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Market Growth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Sheet1!$A$2:$A$33</c:f>
              <c:strCache>
                <c:ptCount val="32"/>
                <c:pt idx="0">
                  <c:v>ABCI</c:v>
                </c:pt>
                <c:pt idx="1">
                  <c:v>ABCII</c:v>
                </c:pt>
                <c:pt idx="2">
                  <c:v>APP</c:v>
                </c:pt>
                <c:pt idx="3">
                  <c:v>TAA</c:v>
                </c:pt>
                <c:pt idx="4">
                  <c:v>DFW</c:v>
                </c:pt>
                <c:pt idx="5">
                  <c:v>ATC</c:v>
                </c:pt>
                <c:pt idx="6">
                  <c:v>ASA</c:v>
                </c:pt>
                <c:pt idx="7">
                  <c:v>BHP</c:v>
                </c:pt>
                <c:pt idx="8">
                  <c:v>Austin</c:v>
                </c:pt>
                <c:pt idx="9">
                  <c:v>AOD</c:v>
                </c:pt>
                <c:pt idx="10">
                  <c:v>SCA</c:v>
                </c:pt>
                <c:pt idx="11">
                  <c:v>Corpus</c:v>
                </c:pt>
                <c:pt idx="12">
                  <c:v>AJH</c:v>
                </c:pt>
                <c:pt idx="13">
                  <c:v>BBP</c:v>
                </c:pt>
                <c:pt idx="14">
                  <c:v>BR, LA</c:v>
                </c:pt>
                <c:pt idx="15">
                  <c:v>TTMI</c:v>
                </c:pt>
                <c:pt idx="16">
                  <c:v>TTMII</c:v>
                </c:pt>
                <c:pt idx="17">
                  <c:v>TTMIII</c:v>
                </c:pt>
                <c:pt idx="18">
                  <c:v>AWN</c:v>
                </c:pt>
                <c:pt idx="19">
                  <c:v>NOLA</c:v>
                </c:pt>
                <c:pt idx="20">
                  <c:v>PAL</c:v>
                </c:pt>
                <c:pt idx="21">
                  <c:v>GAP</c:v>
                </c:pt>
                <c:pt idx="22">
                  <c:v>ABX</c:v>
                </c:pt>
                <c:pt idx="23">
                  <c:v>Lafayette</c:v>
                </c:pt>
                <c:pt idx="24">
                  <c:v>MOP</c:v>
                </c:pt>
                <c:pt idx="25">
                  <c:v>MOP II</c:v>
                </c:pt>
                <c:pt idx="26">
                  <c:v>St. Louis</c:v>
                </c:pt>
                <c:pt idx="27">
                  <c:v>PHR</c:v>
                </c:pt>
                <c:pt idx="28">
                  <c:v>N. Dakota</c:v>
                </c:pt>
                <c:pt idx="29">
                  <c:v>AMH M</c:v>
                </c:pt>
                <c:pt idx="30">
                  <c:v>HUD</c:v>
                </c:pt>
                <c:pt idx="31">
                  <c:v>Company</c:v>
                </c:pt>
              </c:strCache>
            </c:strRef>
          </c:cat>
          <c:val>
            <c:numRef>
              <c:f>Sheet1!$B$2:$B$33</c:f>
              <c:numCache>
                <c:formatCode>0%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7.0422535211267668E-3</c:v>
                </c:pt>
                <c:pt idx="6">
                  <c:v>6.7567567567567632E-3</c:v>
                </c:pt>
                <c:pt idx="7">
                  <c:v>0</c:v>
                </c:pt>
                <c:pt idx="8">
                  <c:v>4.2372881355933183E-3</c:v>
                </c:pt>
                <c:pt idx="9">
                  <c:v>0</c:v>
                </c:pt>
                <c:pt idx="10">
                  <c:v>2.7522935779816536E-2</c:v>
                </c:pt>
                <c:pt idx="11">
                  <c:v>1.2499999999999917E-2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1.4598540145985252E-2</c:v>
                </c:pt>
                <c:pt idx="18">
                  <c:v>0</c:v>
                </c:pt>
                <c:pt idx="19">
                  <c:v>3.7523452157597697E-3</c:v>
                </c:pt>
                <c:pt idx="20">
                  <c:v>1.980198019801982E-2</c:v>
                </c:pt>
                <c:pt idx="21">
                  <c:v>0</c:v>
                </c:pt>
                <c:pt idx="22">
                  <c:v>2.0618556701030948E-2</c:v>
                </c:pt>
                <c:pt idx="23">
                  <c:v>1.2987012987013071E-2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1.1627906976744196E-2</c:v>
                </c:pt>
                <c:pt idx="30">
                  <c:v>1.1627906976744196E-2</c:v>
                </c:pt>
                <c:pt idx="31">
                  <c:v>4.7709923664122815E-3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F4-47B3-996E-1B77BB71F2B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Effective Growth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Sheet1!$A$2:$A$33</c:f>
              <c:strCache>
                <c:ptCount val="32"/>
                <c:pt idx="0">
                  <c:v>ABCI</c:v>
                </c:pt>
                <c:pt idx="1">
                  <c:v>ABCII</c:v>
                </c:pt>
                <c:pt idx="2">
                  <c:v>APP</c:v>
                </c:pt>
                <c:pt idx="3">
                  <c:v>TAA</c:v>
                </c:pt>
                <c:pt idx="4">
                  <c:v>DFW</c:v>
                </c:pt>
                <c:pt idx="5">
                  <c:v>ATC</c:v>
                </c:pt>
                <c:pt idx="6">
                  <c:v>ASA</c:v>
                </c:pt>
                <c:pt idx="7">
                  <c:v>BHP</c:v>
                </c:pt>
                <c:pt idx="8">
                  <c:v>Austin</c:v>
                </c:pt>
                <c:pt idx="9">
                  <c:v>AOD</c:v>
                </c:pt>
                <c:pt idx="10">
                  <c:v>SCA</c:v>
                </c:pt>
                <c:pt idx="11">
                  <c:v>Corpus</c:v>
                </c:pt>
                <c:pt idx="12">
                  <c:v>AJH</c:v>
                </c:pt>
                <c:pt idx="13">
                  <c:v>BBP</c:v>
                </c:pt>
                <c:pt idx="14">
                  <c:v>BR, LA</c:v>
                </c:pt>
                <c:pt idx="15">
                  <c:v>TTMI</c:v>
                </c:pt>
                <c:pt idx="16">
                  <c:v>TTMII</c:v>
                </c:pt>
                <c:pt idx="17">
                  <c:v>TTMIII</c:v>
                </c:pt>
                <c:pt idx="18">
                  <c:v>AWN</c:v>
                </c:pt>
                <c:pt idx="19">
                  <c:v>NOLA</c:v>
                </c:pt>
                <c:pt idx="20">
                  <c:v>PAL</c:v>
                </c:pt>
                <c:pt idx="21">
                  <c:v>GAP</c:v>
                </c:pt>
                <c:pt idx="22">
                  <c:v>ABX</c:v>
                </c:pt>
                <c:pt idx="23">
                  <c:v>Lafayette</c:v>
                </c:pt>
                <c:pt idx="24">
                  <c:v>MOP</c:v>
                </c:pt>
                <c:pt idx="25">
                  <c:v>MOP II</c:v>
                </c:pt>
                <c:pt idx="26">
                  <c:v>St. Louis</c:v>
                </c:pt>
                <c:pt idx="27">
                  <c:v>PHR</c:v>
                </c:pt>
                <c:pt idx="28">
                  <c:v>N. Dakota</c:v>
                </c:pt>
                <c:pt idx="29">
                  <c:v>AMH M</c:v>
                </c:pt>
                <c:pt idx="30">
                  <c:v>HUD</c:v>
                </c:pt>
                <c:pt idx="31">
                  <c:v>Company</c:v>
                </c:pt>
              </c:strCache>
            </c:strRef>
          </c:cat>
          <c:val>
            <c:numRef>
              <c:f>Sheet1!$C$2:$C$33</c:f>
              <c:numCache>
                <c:formatCode>0%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9.9009900990099098E-3</c:v>
                </c:pt>
                <c:pt idx="3">
                  <c:v>0</c:v>
                </c:pt>
                <c:pt idx="4">
                  <c:v>2.4038461538461024E-3</c:v>
                </c:pt>
                <c:pt idx="5">
                  <c:v>0</c:v>
                </c:pt>
                <c:pt idx="6">
                  <c:v>6.8493150684931572E-3</c:v>
                </c:pt>
                <c:pt idx="7">
                  <c:v>0</c:v>
                </c:pt>
                <c:pt idx="8">
                  <c:v>2.1929824561405481E-3</c:v>
                </c:pt>
                <c:pt idx="9">
                  <c:v>-8.0000000000000071E-3</c:v>
                </c:pt>
                <c:pt idx="10">
                  <c:v>0</c:v>
                </c:pt>
                <c:pt idx="11">
                  <c:v>-4.3290043290044287E-3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7.1942446043165541E-3</c:v>
                </c:pt>
                <c:pt idx="17">
                  <c:v>1.5151515151515164E-2</c:v>
                </c:pt>
                <c:pt idx="18">
                  <c:v>9.4339622641509517E-3</c:v>
                </c:pt>
                <c:pt idx="19">
                  <c:v>7.7519379844961309E-3</c:v>
                </c:pt>
                <c:pt idx="20">
                  <c:v>1.0101010101010111E-2</c:v>
                </c:pt>
                <c:pt idx="21">
                  <c:v>9.5238095238095316E-3</c:v>
                </c:pt>
                <c:pt idx="22">
                  <c:v>0</c:v>
                </c:pt>
                <c:pt idx="23">
                  <c:v>6.6889632107021615E-3</c:v>
                </c:pt>
                <c:pt idx="24">
                  <c:v>4.6728971962615821E-3</c:v>
                </c:pt>
                <c:pt idx="25">
                  <c:v>0</c:v>
                </c:pt>
                <c:pt idx="26">
                  <c:v>2.2421524663676653E-3</c:v>
                </c:pt>
                <c:pt idx="27">
                  <c:v>0</c:v>
                </c:pt>
                <c:pt idx="28">
                  <c:v>0</c:v>
                </c:pt>
                <c:pt idx="29">
                  <c:v>2.5974025974025997E-2</c:v>
                </c:pt>
                <c:pt idx="30">
                  <c:v>2.5974025974025997E-2</c:v>
                </c:pt>
                <c:pt idx="31">
                  <c:v>3.7974683544304377E-3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F4-47B3-996E-1B77BB71F2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4332704"/>
        <c:axId val="454332376"/>
      </c:barChart>
      <c:catAx>
        <c:axId val="454332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4332376"/>
        <c:crosses val="autoZero"/>
        <c:auto val="1"/>
        <c:lblAlgn val="ctr"/>
        <c:lblOffset val="100"/>
        <c:noMultiLvlLbl val="0"/>
      </c:catAx>
      <c:valAx>
        <c:axId val="454332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4332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0.04202</cdr:x>
      <cdr:y>0.08781</cdr:y>
    </cdr:from>
    <cdr:to>
      <cdr:x>0.33244</cdr:x>
      <cdr:y>0.39645</cdr:y>
    </cdr:to>
    <cdr:sp macro="" textlink="">
      <cdr:nvSpPr>
        <cdr:cNvPr id="2" name="Rounded Rectangular Callout 1"/>
        <cdr:cNvSpPr/>
      </cdr:nvSpPr>
      <cdr:spPr>
        <a:xfrm xmlns:a="http://schemas.openxmlformats.org/drawingml/2006/main">
          <a:off x="381000" y="541986"/>
          <a:ext cx="2633472" cy="1905000"/>
        </a:xfrm>
        <a:prstGeom xmlns:a="http://schemas.openxmlformats.org/drawingml/2006/main" prst="wedgeRoundRectCallou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en-US" sz="18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2018 </a:t>
          </a:r>
        </a:p>
        <a:p xmlns:a="http://schemas.openxmlformats.org/drawingml/2006/main">
          <a:pPr algn="ctr"/>
          <a:r>
            <a:rPr lang="en-US" sz="18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Market growth: .05%</a:t>
          </a:r>
        </a:p>
        <a:p xmlns:a="http://schemas.openxmlformats.org/drawingml/2006/main">
          <a:pPr algn="ctr"/>
          <a:r>
            <a:rPr lang="en-US" sz="18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Effective growth: .04%</a:t>
          </a:r>
        </a:p>
        <a:p xmlns:a="http://schemas.openxmlformats.org/drawingml/2006/main">
          <a:pPr algn="ctr"/>
          <a:endParaRPr lang="en-US" sz="1800" dirty="0" smtClean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7488-7F8B-46C6-A6AA-8F59069E8A62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A312-319E-4C52-B9A8-E50F50726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702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7488-7F8B-46C6-A6AA-8F59069E8A62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A312-319E-4C52-B9A8-E50F50726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654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7488-7F8B-46C6-A6AA-8F59069E8A62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A312-319E-4C52-B9A8-E50F50726AE1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708098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7488-7F8B-46C6-A6AA-8F59069E8A62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A312-319E-4C52-B9A8-E50F50726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2475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7488-7F8B-46C6-A6AA-8F59069E8A62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A312-319E-4C52-B9A8-E50F50726AE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27630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7488-7F8B-46C6-A6AA-8F59069E8A62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A312-319E-4C52-B9A8-E50F50726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1076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7488-7F8B-46C6-A6AA-8F59069E8A62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A312-319E-4C52-B9A8-E50F50726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4625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7488-7F8B-46C6-A6AA-8F59069E8A62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A312-319E-4C52-B9A8-E50F50726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290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7488-7F8B-46C6-A6AA-8F59069E8A62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A312-319E-4C52-B9A8-E50F50726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996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7488-7F8B-46C6-A6AA-8F59069E8A62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A312-319E-4C52-B9A8-E50F50726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756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7488-7F8B-46C6-A6AA-8F59069E8A62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A312-319E-4C52-B9A8-E50F50726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920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7488-7F8B-46C6-A6AA-8F59069E8A62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A312-319E-4C52-B9A8-E50F50726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19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7488-7F8B-46C6-A6AA-8F59069E8A62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A312-319E-4C52-B9A8-E50F50726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033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7488-7F8B-46C6-A6AA-8F59069E8A62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A312-319E-4C52-B9A8-E50F50726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275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7488-7F8B-46C6-A6AA-8F59069E8A62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A312-319E-4C52-B9A8-E50F50726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858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7488-7F8B-46C6-A6AA-8F59069E8A62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A312-319E-4C52-B9A8-E50F50726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0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B7488-7F8B-46C6-A6AA-8F59069E8A62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71DA312-319E-4C52-B9A8-E50F50726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600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2401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Rental Growth</a:t>
            </a:r>
          </a:p>
        </p:txBody>
      </p:sp>
      <p:sp>
        <p:nvSpPr>
          <p:cNvPr id="3" name="AutoShape 2" descr="Image result for rent growth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" name="AutoShape 4" descr="Image result for rent growth"/>
          <p:cNvSpPr>
            <a:spLocks noChangeAspect="1" noChangeArrowheads="1"/>
          </p:cNvSpPr>
          <p:nvPr/>
        </p:nvSpPr>
        <p:spPr bwMode="auto">
          <a:xfrm>
            <a:off x="1831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1919288"/>
            <a:ext cx="55626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8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28601"/>
            <a:ext cx="7315200" cy="1154097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6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Rent Increases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312" y="2209801"/>
            <a:ext cx="8610600" cy="4442279"/>
          </a:xfrm>
          <a:ln w="38100"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drives pricing?</a:t>
            </a:r>
          </a:p>
          <a:p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(Market and Effective, you can’t have one without the other)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Loss to Lease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Market Study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It’s ok to test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 it works keeping doing it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Uncontrollable expenses</a:t>
            </a:r>
          </a:p>
        </p:txBody>
      </p:sp>
    </p:spTree>
    <p:extLst>
      <p:ext uri="{BB962C8B-B14F-4D97-AF65-F5344CB8AC3E}">
        <p14:creationId xmlns:p14="http://schemas.microsoft.com/office/powerpoint/2010/main" val="230995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57200"/>
            <a:ext cx="8763000" cy="990600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Uncontrollable expenses</a:t>
            </a:r>
            <a:br>
              <a:rPr lang="en-US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</a:br>
            <a:endParaRPr lang="en-US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5806" y="2286001"/>
            <a:ext cx="8610600" cy="4442279"/>
          </a:xfrm>
          <a:ln w="38100"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Utilities (Common/Increases)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Management Fees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Payroll Fees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HR Expenses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Debt Service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Taxes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Insurance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Accounting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Finance/Entity fees</a:t>
            </a:r>
          </a:p>
        </p:txBody>
      </p:sp>
    </p:spTree>
    <p:extLst>
      <p:ext uri="{BB962C8B-B14F-4D97-AF65-F5344CB8AC3E}">
        <p14:creationId xmlns:p14="http://schemas.microsoft.com/office/powerpoint/2010/main" val="732751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/>
          </p:nvPr>
        </p:nvGraphicFramePr>
        <p:xfrm>
          <a:off x="1752600" y="76200"/>
          <a:ext cx="8839200" cy="670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ular Callout 2"/>
          <p:cNvSpPr/>
          <p:nvPr/>
        </p:nvSpPr>
        <p:spPr>
          <a:xfrm>
            <a:off x="4648200" y="4343400"/>
            <a:ext cx="3657600" cy="167640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</a:rPr>
              <a:t>2017 </a:t>
            </a:r>
          </a:p>
          <a:p>
            <a:pPr algn="ctr"/>
            <a:r>
              <a:rPr lang="en-US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</a:rPr>
              <a:t>Market rent growth : -.03%</a:t>
            </a:r>
          </a:p>
          <a:p>
            <a:pPr algn="ctr"/>
            <a:r>
              <a:rPr lang="en-US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</a:rPr>
              <a:t>Effective: 1%</a:t>
            </a:r>
          </a:p>
        </p:txBody>
      </p:sp>
    </p:spTree>
    <p:extLst>
      <p:ext uri="{BB962C8B-B14F-4D97-AF65-F5344CB8AC3E}">
        <p14:creationId xmlns:p14="http://schemas.microsoft.com/office/powerpoint/2010/main" val="218824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057400" y="8586"/>
            <a:ext cx="8229600" cy="1143000"/>
          </a:xfrm>
          <a:prstGeom prst="rect">
            <a:avLst/>
          </a:prstGeom>
        </p:spPr>
        <p:txBody>
          <a:bodyPr/>
          <a:lstStyle>
            <a:lvl1pPr algn="r" defTabSz="914400" rtl="0" eaLnBrk="1" latinLnBrk="0" hangingPunct="1">
              <a:spcBef>
                <a:spcPct val="0"/>
              </a:spcBef>
              <a:buNone/>
              <a:defRPr sz="2800" kern="1200">
                <a:gradFill>
                  <a:gsLst>
                    <a:gs pos="0">
                      <a:schemeClr val="tx1">
                        <a:lumMod val="50000"/>
                      </a:schemeClr>
                    </a:gs>
                    <a:gs pos="61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2018YTD….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/>
          </p:nvPr>
        </p:nvGraphicFramePr>
        <p:xfrm>
          <a:off x="1524000" y="838200"/>
          <a:ext cx="9067800" cy="617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2444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Pricing plan worksheet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53996"/>
            <a:ext cx="8077200" cy="3530600"/>
          </a:xfrm>
        </p:spPr>
        <p:txBody>
          <a:bodyPr/>
          <a:lstStyle/>
          <a:p>
            <a:r>
              <a:rPr lang="en-US" dirty="0"/>
              <a:t>Pull out the </a:t>
            </a:r>
            <a:r>
              <a:rPr lang="en-US" dirty="0" smtClean="0"/>
              <a:t>pricing </a:t>
            </a:r>
            <a:r>
              <a:rPr lang="en-US" dirty="0"/>
              <a:t>plan worksheet in your folders</a:t>
            </a:r>
          </a:p>
          <a:p>
            <a:r>
              <a:rPr lang="en-US" dirty="0"/>
              <a:t>Your folders will contain all the reports needed to complete this </a:t>
            </a:r>
            <a:r>
              <a:rPr lang="en-US" dirty="0" smtClean="0"/>
              <a:t>activity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smtClean="0"/>
              <a:t>You will turn into </a:t>
            </a:r>
            <a:r>
              <a:rPr lang="en-US" dirty="0" err="1" smtClean="0"/>
              <a:t>pmt</a:t>
            </a:r>
            <a:r>
              <a:rPr lang="en-US" dirty="0" smtClean="0"/>
              <a:t> once completed. </a:t>
            </a:r>
            <a:endParaRPr lang="en-US" dirty="0"/>
          </a:p>
          <a:p>
            <a:r>
              <a:rPr lang="en-US" dirty="0" smtClean="0"/>
              <a:t>Time</a:t>
            </a:r>
            <a:r>
              <a:rPr lang="en-US" dirty="0"/>
              <a:t>: 20 mins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1030" y="3467819"/>
            <a:ext cx="4791974" cy="3074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78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600" y="2209800"/>
            <a:ext cx="3276600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98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</TotalTime>
  <Words>128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Rental Growth</vt:lpstr>
      <vt:lpstr>Rent Increases</vt:lpstr>
      <vt:lpstr>Uncontrollable expenses </vt:lpstr>
      <vt:lpstr>PowerPoint Presentation</vt:lpstr>
      <vt:lpstr>PowerPoint Presentation</vt:lpstr>
      <vt:lpstr>Pricing plan worksheet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Rental Growth</dc:title>
  <dc:creator>Cassidy Hymel</dc:creator>
  <cp:lastModifiedBy>Cassidy Hymel</cp:lastModifiedBy>
  <cp:revision>3</cp:revision>
  <dcterms:created xsi:type="dcterms:W3CDTF">2018-04-16T20:54:37Z</dcterms:created>
  <dcterms:modified xsi:type="dcterms:W3CDTF">2018-04-17T16:14:10Z</dcterms:modified>
</cp:coreProperties>
</file>